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312" r:id="rId3"/>
    <p:sldId id="311" r:id="rId4"/>
    <p:sldId id="258" r:id="rId5"/>
    <p:sldId id="261" r:id="rId6"/>
    <p:sldId id="262" r:id="rId7"/>
    <p:sldId id="264" r:id="rId8"/>
    <p:sldId id="265" r:id="rId9"/>
    <p:sldId id="303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05" r:id="rId19"/>
    <p:sldId id="279" r:id="rId20"/>
    <p:sldId id="280" r:id="rId21"/>
    <p:sldId id="281" r:id="rId22"/>
    <p:sldId id="307" r:id="rId23"/>
    <p:sldId id="28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308" r:id="rId35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C15"/>
    <a:srgbClr val="FFFFFF"/>
    <a:srgbClr val="CCFF99"/>
    <a:srgbClr val="187314"/>
    <a:srgbClr val="15480F"/>
    <a:srgbClr val="154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48" autoAdjust="0"/>
    <p:restoredTop sz="95186" autoAdjust="0"/>
  </p:normalViewPr>
  <p:slideViewPr>
    <p:cSldViewPr snapToGrid="0" snapToObjects="1">
      <p:cViewPr varScale="1">
        <p:scale>
          <a:sx n="88" d="100"/>
          <a:sy n="88" d="100"/>
        </p:scale>
        <p:origin x="9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6" y="1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9EE643-BE15-46D1-8841-60E6830BC855}" type="datetimeFigureOut">
              <a:rPr lang="en-GB"/>
              <a:pPr>
                <a:defRPr/>
              </a:pPr>
              <a:t>16/08/2023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6" y="9428647"/>
            <a:ext cx="2945659" cy="4979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23CCC-E9BF-4D56-8758-A6870F2E8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632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26" y="0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/>
          <a:lstStyle>
            <a:lvl1pPr algn="r">
              <a:defRPr sz="1300"/>
            </a:lvl1pPr>
          </a:lstStyle>
          <a:p>
            <a:fld id="{3F83C4CF-CEEA-469F-BE7E-6CAA2FCEAABD}" type="datetimeFigureOut">
              <a:rPr lang="et-EE" smtClean="0"/>
              <a:t>16.08.2023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459" tIns="51229" rIns="102459" bIns="51229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23"/>
            <a:ext cx="5438140" cy="4467172"/>
          </a:xfrm>
          <a:prstGeom prst="rect">
            <a:avLst/>
          </a:prstGeom>
        </p:spPr>
        <p:txBody>
          <a:bodyPr vert="horz" lIns="102459" tIns="51229" rIns="102459" bIns="512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26" y="9428646"/>
            <a:ext cx="2945659" cy="496148"/>
          </a:xfrm>
          <a:prstGeom prst="rect">
            <a:avLst/>
          </a:prstGeom>
        </p:spPr>
        <p:txBody>
          <a:bodyPr vert="horz" lIns="102459" tIns="51229" rIns="102459" bIns="51229" rtlCol="0" anchor="b"/>
          <a:lstStyle>
            <a:lvl1pPr algn="r">
              <a:defRPr sz="1300"/>
            </a:lvl1pPr>
          </a:lstStyle>
          <a:p>
            <a:fld id="{05386A89-B317-4185-8363-AB9D64C1EE50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64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6A89-B317-4185-8363-AB9D64C1EE50}" type="slidenum">
              <a:rPr lang="et-EE" smtClean="0"/>
              <a:t>33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653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3602-EEE9-4497-BB97-C46E4A9EB3B9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682-4073-420F-A037-0B634C008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57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E452-B14F-499D-8B51-118643874B00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B451-11B6-4214-A62B-804235D67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4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6B38-06D4-460B-B46B-6290B0128000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05F4-7820-4BF0-B919-93D03226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18419-6159-4C6A-B627-A6A4FE9BD810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030F-A7B8-4FF5-99B5-C9A0633EF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65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DABBB-6BE2-4996-9EC8-7A0D8FCAAA39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634C-D4D6-4F63-9D9F-76E20A89D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27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03D82-6E02-4869-A0BA-89358FE7B636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1EE8B-EFBE-4C72-AEA2-637DD6B70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8B0CF-5885-4FBF-B9D7-D122F2907B78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4828E-190A-4C23-904C-8B571AC3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48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F45FB-007E-444F-B11C-E5EF4C4B2B45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F0FA-5373-4D83-B8AD-54A0D59D9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8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22EAE-447B-4900-AA84-501DD44B0D19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ECE3-16B7-46C6-BF07-1E2074407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78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8FDB0-78FF-4F55-8977-69128C42B4DF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9060-594A-457F-B8EE-A62AFA8E6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05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AA36-12EB-49FB-92DF-DAFDC6C87800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5B7F-4D28-4D6C-AD6C-98C701AB9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7485-54D2-493B-A3DB-90D5048D52DE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611F6-F82F-428E-B6A3-F5159F57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57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28E5-E072-4733-A9F2-1B6715B335F1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A0AA-7C57-44F7-B233-3DB2AF0B0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7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D2CF-757B-4064-A135-402D42BCE2E2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F1EEA-391D-45CE-90B3-6A4607B9A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BDEEB-527F-45AD-976A-8B223FFA55BB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CB7A0-9D5A-4750-8C05-8F7E91D4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4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EBEA8-EC87-4921-9F95-C7BA94DCE1B2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4B412-8605-4FED-BB34-7A20DEE2C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6C2B-ECAB-4F3B-BA2F-9DEE6A0083C8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8A203-B58F-44F1-B552-6891F2BC7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67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C4DE-1258-49B9-99DA-20A71E50BE43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E9581-A3E0-47AB-B398-610111914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5B083-65D4-40BF-9057-F594564E8BD8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DD30-1835-4267-B65E-5A3E5005B9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7FE1-CDEA-4636-AFEB-496B0CE18026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9DB26-9173-4390-8603-9F70BEC4B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3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CAB1-9641-428A-8C76-1478516C5D79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E4E11-45DB-4533-BC91-5AB76FC10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165-8EB7-421B-856E-493C03837B1E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D663E-2865-45E5-B84A-EE360D40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D0BBE6-77E1-4B0B-9278-F64E11DECC61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28875-98C7-45D2-BAC1-5BF43634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title style</a:t>
            </a:r>
            <a:endParaRPr lang="en-US" altLang="et-E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t-EE" smtClean="0"/>
              <a:t>Click to edit Master text styles</a:t>
            </a:r>
          </a:p>
          <a:p>
            <a:pPr lvl="1"/>
            <a:r>
              <a:rPr lang="et-EE" altLang="et-EE" smtClean="0"/>
              <a:t>Second level</a:t>
            </a:r>
          </a:p>
          <a:p>
            <a:pPr lvl="2"/>
            <a:r>
              <a:rPr lang="et-EE" altLang="et-EE" smtClean="0"/>
              <a:t>Third level</a:t>
            </a:r>
          </a:p>
          <a:p>
            <a:pPr lvl="3"/>
            <a:r>
              <a:rPr lang="et-EE" altLang="et-EE" smtClean="0"/>
              <a:t>Fourth level</a:t>
            </a:r>
          </a:p>
          <a:p>
            <a:pPr lvl="4"/>
            <a:r>
              <a:rPr lang="et-EE" altLang="et-EE" smtClean="0"/>
              <a:t>Fifth level</a:t>
            </a:r>
            <a:endParaRPr lang="en-US" alt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1457EF-48AA-41CD-9707-DB6A36885FAE}" type="datetimeFigureOut">
              <a:rPr lang="en-US"/>
              <a:pPr>
                <a:defRPr/>
              </a:pPr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C68D67-4AAF-4BE0-808C-883A535A9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213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0825"/>
            <a:ext cx="9088438" cy="20589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KINNISVARATURU ÜLEVAADE  </a:t>
            </a:r>
            <a:b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</a:br>
            <a:r>
              <a:rPr lang="et-EE" sz="3600" b="1" dirty="0" smtClean="0">
                <a:solidFill>
                  <a:schemeClr val="bg1"/>
                </a:solidFill>
                <a:latin typeface="Dax"/>
                <a:cs typeface="Arial" panose="020B0604020202020204" pitchFamily="34" charset="0"/>
              </a:rPr>
              <a:t>JUULI 2023</a:t>
            </a:r>
            <a:endParaRPr lang="et-EE" sz="1800" b="1" dirty="0">
              <a:solidFill>
                <a:schemeClr val="bg1"/>
              </a:solidFill>
              <a:latin typeface="Dax"/>
              <a:cs typeface="Arial" panose="020B0604020202020204" pitchFamily="34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0" y="6559550"/>
            <a:ext cx="6911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Allikad: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Maa-amet (07.2023 andmed on seisuga 14.08.2023), kv.ee, </a:t>
            </a:r>
            <a:r>
              <a:rPr kumimoji="0" lang="et-EE" altLang="et-EE" sz="1200" b="0" i="1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Eesti Pank, </a:t>
            </a:r>
            <a:r>
              <a:rPr kumimoji="0" lang="et-EE" altLang="et-E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Statistikaamet</a:t>
            </a:r>
            <a:endParaRPr kumimoji="0" lang="en-US" altLang="et-EE" sz="1200" b="0" i="1" u="none" strike="noStrike" kern="1200" cap="none" spc="0" normalizeH="0" baseline="0" noProof="0" dirty="0">
              <a:ln>
                <a:noFill/>
              </a:ln>
              <a:solidFill>
                <a:srgbClr val="144C1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august 2009): +286%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366 000 €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viimase 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muutus: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126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3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+258%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pakkumishinna ja tehinguhinna vahe: 15%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257 000 €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tehinguhinna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-4%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96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7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+615%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644 000 €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+421%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455 000 €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+6%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68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2011): +383%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510 000 €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+7%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50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2" y="1440017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1" y="-476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-7%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+316%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 oli: 833 000 €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98" y="1579412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-12%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+278%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515 000 €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+11%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42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25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40" y="1472290"/>
            <a:ext cx="7768800" cy="527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802815"/>
            <a:ext cx="9000000" cy="54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-540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(märts 2023): -11%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2009): +265%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399 990 €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152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82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hinnatipuga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(aprill 2023): -23%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jaanuar 2010): +195%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280 000 €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-12%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2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-23555" y="0"/>
            <a:ext cx="6574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144C15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Indeksi muutused võrreldes :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kinnisvarabuumi aegse hinnatipuga (aprill 2007):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+67%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m</a:t>
            </a:r>
            <a:r>
              <a:rPr kumimoji="0" lang="en-US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keskmise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 muutus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hinnatipuga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(detsember 2022): -6%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põhjaga (juuli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2009): +274%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</a:t>
            </a:r>
            <a:r>
              <a:rPr kumimoji="0" lang="en-US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²</a:t>
            </a:r>
            <a:r>
              <a:rPr kumimoji="0" lang="et-EE" altLang="et-E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kaalutud keskmise hinna muutus eelmise kuuga: </a:t>
            </a:r>
            <a:r>
              <a:rPr lang="et-EE" altLang="et-EE" sz="1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-6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tipuga: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-52%</a:t>
            </a:r>
            <a:endParaRPr kumimoji="0" lang="et-EE" alt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tehingute </a:t>
            </a:r>
            <a:r>
              <a:rPr kumimoji="0" lang="et-EE" alt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arvu muutus põhjaga: </a:t>
            </a: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+170%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altLang="et-E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- </a:t>
            </a:r>
            <a:r>
              <a:rPr kumimoji="0" lang="et-EE" altLang="et-E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tehingute arvu muutus eelmise kuuga: -18%</a:t>
            </a:r>
            <a:endParaRPr kumimoji="0" lang="et-EE" altLang="et-E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186" y="1569660"/>
            <a:ext cx="7768800" cy="527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-20638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(mai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2007): -31%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detsember 2010): +128%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-0,2%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93 000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10" y="138622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2007):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-52%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(mai 2011): +207%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97%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+11%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59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9" y="1476678"/>
            <a:ext cx="7920000" cy="538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2007): -27%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(detsember 2012): +280%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72 000 €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18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1" y="1396986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3175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</a:t>
            </a:r>
            <a:r>
              <a:rPr lang="et-EE" altLang="et-EE" sz="12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2009): +556%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88 600 €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+11%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61" y="1672750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september 2010): +414%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28%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104 350 €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-18%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17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36" y="1375470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5875"/>
            <a:ext cx="89826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november 2010): +513%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64 000 €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-20%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12</a:t>
            </a:r>
            <a:endParaRPr lang="et-EE" altLang="et-EE" sz="11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17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-1270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(september 2022): -13%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veebruar 2012): +500%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+14%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vahe: 53%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43 000 €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+10%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56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(juuli 2022): -33%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(juuni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+237%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-17%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26%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139 000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-33%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4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19050"/>
            <a:ext cx="8470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(mai 2023): -30%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(aprill 2009): +284%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elmise kuuga: -17%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65 000 €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-21%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7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endParaRPr lang="et-EE" altLang="et-EE" sz="11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851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2010): +485%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+31%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oli: 232 000 €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keskmise tehinguhinna muutus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+32%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21" y="1476678"/>
            <a:ext cx="7920000" cy="53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543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Tarbijate kindlustunde indikaatori muutus: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tipuga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(jaanuar 2007): -44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kindlustunde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muutus põhjaga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(september 2022): +15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25" y="1014372"/>
            <a:ext cx="7920000" cy="5384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III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-22%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+335%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129 000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84" y="832927"/>
            <a:ext cx="8640000" cy="5874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-1" y="12700"/>
            <a:ext cx="904718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(2022 II kvartal): -6%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(2014 IV kvartal): +205%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 kalleim tehing: 64 990 €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kvartali tehingute arv: 4*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tehingute </a:t>
            </a:r>
            <a:r>
              <a:rPr lang="et-EE" altLang="et-EE" sz="100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puudutavad andmed kuvatakse Maa-ameti hinnastatistikas vaid juhul, kui on toimunud vähemalt 5 </a:t>
            </a:r>
            <a:r>
              <a:rPr lang="et-EE" altLang="et-EE" sz="1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89" y="1144900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 kvartal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-14%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2012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IV 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+253%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0" y="1016000"/>
            <a:ext cx="8280000" cy="563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0"/>
            <a:ext cx="5508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2022 IV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-0,4%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2010 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kvartal):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+557%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kvartaliga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kvartali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70 000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84" y="865201"/>
            <a:ext cx="8640000" cy="587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(veebruar 2022): -23%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1 260 000 €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128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00" y="1200329"/>
            <a:ext cx="9000000" cy="5495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2022): -27%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+83%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861 818 €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70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67</a:t>
            </a:r>
            <a:endParaRPr lang="et-EE" altLang="et-EE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2" y="1124846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(jaanuar 2023): -19%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+9%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1 260 000 €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arv: 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4" y="1095772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-21516" y="0"/>
            <a:ext cx="8251116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</a:t>
            </a: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muutunud </a:t>
            </a: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võrreldes:</a:t>
            </a:r>
            <a:endParaRPr lang="et-EE" altLang="et-EE" sz="1200" b="1" dirty="0">
              <a:solidFill>
                <a:srgbClr val="144C15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(november 2022): -60%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m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 kuuga* 2023: +173%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6</a:t>
            </a:r>
          </a:p>
          <a:p>
            <a:pPr eaLnBrk="1" hangingPunct="1">
              <a:spcBef>
                <a:spcPct val="0"/>
              </a:spcBef>
              <a:buNone/>
            </a:pPr>
            <a:endParaRPr lang="et-EE" altLang="et-EE" sz="3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05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* </a:t>
            </a:r>
            <a:r>
              <a:rPr lang="et-EE" altLang="et-EE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tehingute </a:t>
            </a:r>
            <a:r>
              <a:rPr lang="et-EE" altLang="et-EE" sz="1050" i="1" dirty="0">
                <a:latin typeface="Helvetica" panose="020B0604020202020204" pitchFamily="34" charset="0"/>
                <a:cs typeface="Helvetica" panose="020B0604020202020204" pitchFamily="34" charset="0"/>
              </a:rPr>
              <a:t>hindasid puudutavad andmed kuvatakse Maa-ameti hinnastatistikas vaid juhul, kui on toimunud vähemalt 5 </a:t>
            </a:r>
            <a:r>
              <a:rPr lang="et-EE" altLang="et-EE" sz="105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tehingut</a:t>
            </a:r>
            <a:endParaRPr lang="et-EE" altLang="et-EE" sz="105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72" y="1232072"/>
            <a:ext cx="8280000" cy="5625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(detsember 2022):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(juuli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2009): +347%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kuuga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-5%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 pakkumishinna ja tehinguhinna vahe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19%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kalleim tehing oli: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833 000 € 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</a:t>
            </a:r>
            <a:r>
              <a:rPr lang="fi-FI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aasta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keskmise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tehinguhinna muutus</a:t>
            </a:r>
            <a:r>
              <a:rPr lang="fi-FI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+5%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arv: 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810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</a:t>
            </a:r>
            <a:r>
              <a:rPr lang="et-EE" altLang="et-EE" sz="1200" dirty="0">
                <a:latin typeface="Helvetica" panose="020B0604020202020204" pitchFamily="34" charset="0"/>
                <a:cs typeface="Helvetica" panose="020B0604020202020204" pitchFamily="34" charset="0"/>
              </a:rPr>
              <a:t>kuu tehingute arv</a:t>
            </a: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 643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30" y="1651234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11113"/>
            <a:ext cx="52927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b="1" dirty="0" smtClean="0">
                <a:solidFill>
                  <a:srgbClr val="144C15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Tehinguhind on muutunud võrreldes: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hinnatipuga (juuni 2023): -4%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põhjaga (jaanuar 2010): +268%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kuuga: -4%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pakkumishinna ja tehinguhinna vahe: 13%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kuu kalleim tehing oli: 530 900 €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viimase aasta keskmise tehinguhinna muutus: +10%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eelmise kuu tehingute arv: 194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t-EE" altLang="et-EE" sz="1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- selle kuu tehingute arv: 133</a:t>
            </a:r>
            <a:endParaRPr lang="et-EE" altLang="et-EE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5" y="1618961"/>
            <a:ext cx="8280000" cy="505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69966</TotalTime>
  <Words>2039</Words>
  <Application>Microsoft Office PowerPoint</Application>
  <PresentationFormat>On-screen Show (4:3)</PresentationFormat>
  <Paragraphs>251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Dax</vt:lpstr>
      <vt:lpstr>Helvetica</vt:lpstr>
      <vt:lpstr>Office Theme</vt:lpstr>
      <vt:lpstr>1_Office Theme</vt:lpstr>
      <vt:lpstr>KINNISVARATURU ÜLEVAADE   JUULI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Riikoja</dc:creator>
  <cp:lastModifiedBy>Angelina Pjankova</cp:lastModifiedBy>
  <cp:revision>3435</cp:revision>
  <cp:lastPrinted>2018-12-04T11:42:09Z</cp:lastPrinted>
  <dcterms:created xsi:type="dcterms:W3CDTF">2014-02-26T11:52:42Z</dcterms:created>
  <dcterms:modified xsi:type="dcterms:W3CDTF">2023-08-16T08:51:01Z</dcterms:modified>
</cp:coreProperties>
</file>