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6"/>
  </p:notesMasterIdLst>
  <p:handoutMasterIdLst>
    <p:handoutMasterId r:id="rId37"/>
  </p:handoutMasterIdLst>
  <p:sldIdLst>
    <p:sldId id="312" r:id="rId3"/>
    <p:sldId id="311" r:id="rId4"/>
    <p:sldId id="258" r:id="rId5"/>
    <p:sldId id="261" r:id="rId6"/>
    <p:sldId id="262" r:id="rId7"/>
    <p:sldId id="264" r:id="rId8"/>
    <p:sldId id="265" r:id="rId9"/>
    <p:sldId id="303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305" r:id="rId19"/>
    <p:sldId id="279" r:id="rId20"/>
    <p:sldId id="280" r:id="rId21"/>
    <p:sldId id="281" r:id="rId22"/>
    <p:sldId id="307" r:id="rId23"/>
    <p:sldId id="289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2" r:id="rId32"/>
    <p:sldId id="293" r:id="rId33"/>
    <p:sldId id="294" r:id="rId34"/>
    <p:sldId id="308" r:id="rId35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C15"/>
    <a:srgbClr val="FFFFFF"/>
    <a:srgbClr val="CCFF99"/>
    <a:srgbClr val="187314"/>
    <a:srgbClr val="15480F"/>
    <a:srgbClr val="1541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48" autoAdjust="0"/>
    <p:restoredTop sz="95186" autoAdjust="0"/>
  </p:normalViewPr>
  <p:slideViewPr>
    <p:cSldViewPr snapToGrid="0" snapToObjects="1">
      <p:cViewPr varScale="1">
        <p:scale>
          <a:sx n="81" d="100"/>
          <a:sy n="81" d="100"/>
        </p:scale>
        <p:origin x="913" y="7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326" y="1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9EE643-BE15-46D1-8841-60E6830BC855}" type="datetimeFigureOut">
              <a:rPr lang="en-GB"/>
              <a:pPr>
                <a:defRPr/>
              </a:pPr>
              <a:t>09/05/2023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647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326" y="9428647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23CCC-E9BF-4D56-8758-A6870F2E85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632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/>
          <a:lstStyle>
            <a:lvl1pPr algn="l">
              <a:defRPr sz="13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326" y="0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/>
          <a:lstStyle>
            <a:lvl1pPr algn="r">
              <a:defRPr sz="1300"/>
            </a:lvl1pPr>
          </a:lstStyle>
          <a:p>
            <a:fld id="{3F83C4CF-CEEA-469F-BE7E-6CAA2FCEAABD}" type="datetimeFigureOut">
              <a:rPr lang="et-EE" smtClean="0"/>
              <a:t>9.05.2023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2459" tIns="51229" rIns="102459" bIns="51229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4323"/>
            <a:ext cx="5438140" cy="4467172"/>
          </a:xfrm>
          <a:prstGeom prst="rect">
            <a:avLst/>
          </a:prstGeom>
        </p:spPr>
        <p:txBody>
          <a:bodyPr vert="horz" lIns="102459" tIns="51229" rIns="102459" bIns="5122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646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 anchor="b"/>
          <a:lstStyle>
            <a:lvl1pPr algn="l">
              <a:defRPr sz="13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326" y="9428646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 anchor="b"/>
          <a:lstStyle>
            <a:lvl1pPr algn="r">
              <a:defRPr sz="1300"/>
            </a:lvl1pPr>
          </a:lstStyle>
          <a:p>
            <a:fld id="{05386A89-B317-4185-8363-AB9D64C1EE5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96491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6A89-B317-4185-8363-AB9D64C1EE50}" type="slidenum">
              <a:rPr lang="et-EE" smtClean="0"/>
              <a:t>32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65358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6A89-B317-4185-8363-AB9D64C1EE50}" type="slidenum">
              <a:rPr lang="et-EE" smtClean="0"/>
              <a:t>33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65358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B3602-EEE9-4497-BB97-C46E4A9EB3B9}" type="datetimeFigureOut">
              <a:rPr lang="en-US"/>
              <a:pPr>
                <a:defRPr/>
              </a:pPr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EF682-4073-420F-A037-0B634C008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5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0E452-B14F-499D-8B51-118643874B00}" type="datetimeFigureOut">
              <a:rPr lang="en-US"/>
              <a:pPr>
                <a:defRPr/>
              </a:pPr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DB451-11B6-4214-A62B-804235D67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4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C6B38-06D4-460B-B46B-6290B0128000}" type="datetimeFigureOut">
              <a:rPr lang="en-US"/>
              <a:pPr>
                <a:defRPr/>
              </a:pPr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A05F4-7820-4BF0-B919-93D032266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15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18419-6159-4C6A-B627-A6A4FE9BD810}" type="datetimeFigureOut">
              <a:rPr lang="en-US"/>
              <a:pPr>
                <a:defRPr/>
              </a:pPr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4030F-A7B8-4FF5-99B5-C9A0633EF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65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DABBB-6BE2-4996-9EC8-7A0D8FCAAA39}" type="datetimeFigureOut">
              <a:rPr lang="en-US"/>
              <a:pPr>
                <a:defRPr/>
              </a:pPr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F634C-D4D6-4F63-9D9F-76E20A89D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27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03D82-6E02-4869-A0BA-89358FE7B636}" type="datetimeFigureOut">
              <a:rPr lang="en-US"/>
              <a:pPr>
                <a:defRPr/>
              </a:pPr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1EE8B-EFBE-4C72-AEA2-637DD6B70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62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8B0CF-5885-4FBF-B9D7-D122F2907B78}" type="datetimeFigureOut">
              <a:rPr lang="en-US"/>
              <a:pPr>
                <a:defRPr/>
              </a:pPr>
              <a:t>5/9/2023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4828E-190A-4C23-904C-8B571AC39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48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F45FB-007E-444F-B11C-E5EF4C4B2B45}" type="datetimeFigureOut">
              <a:rPr lang="en-US"/>
              <a:pPr>
                <a:defRPr/>
              </a:pPr>
              <a:t>5/9/2023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6F0FA-5373-4D83-B8AD-54A0D59D9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38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22EAE-447B-4900-AA84-501DD44B0D19}" type="datetimeFigureOut">
              <a:rPr lang="en-US"/>
              <a:pPr>
                <a:defRPr/>
              </a:pPr>
              <a:t>5/9/2023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4ECE3-16B7-46C6-BF07-1E2074407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78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8FDB0-78FF-4F55-8977-69128C42B4DF}" type="datetimeFigureOut">
              <a:rPr lang="en-US"/>
              <a:pPr>
                <a:defRPr/>
              </a:pPr>
              <a:t>5/9/2023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89060-594A-457F-B8EE-A62AFA8E6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05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CAA36-12EB-49FB-92DF-DAFDC6C87800}" type="datetimeFigureOut">
              <a:rPr lang="en-US"/>
              <a:pPr>
                <a:defRPr/>
              </a:pPr>
              <a:t>5/9/2023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C5B7F-4D28-4D6C-AD6C-98C701AB9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B7485-54D2-493B-A3DB-90D5048D52DE}" type="datetimeFigureOut">
              <a:rPr lang="en-US"/>
              <a:pPr>
                <a:defRPr/>
              </a:pPr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611F6-F82F-428E-B6A3-F5159F570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57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928E5-E072-4733-A9F2-1B6715B335F1}" type="datetimeFigureOut">
              <a:rPr lang="en-US"/>
              <a:pPr>
                <a:defRPr/>
              </a:pPr>
              <a:t>5/9/2023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9A0AA-7C57-44F7-B233-3DB2AF0B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67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D2CF-757B-4064-A135-402D42BCE2E2}" type="datetimeFigureOut">
              <a:rPr lang="en-US"/>
              <a:pPr>
                <a:defRPr/>
              </a:pPr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F1EEA-391D-45CE-90B3-6A4607B9A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30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BDEEB-527F-45AD-976A-8B223FFA55BB}" type="datetimeFigureOut">
              <a:rPr lang="en-US"/>
              <a:pPr>
                <a:defRPr/>
              </a:pPr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CB7A0-9D5A-4750-8C05-8F7E91D49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4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BEA8-EC87-4921-9F95-C7BA94DCE1B2}" type="datetimeFigureOut">
              <a:rPr lang="en-US"/>
              <a:pPr>
                <a:defRPr/>
              </a:pPr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4B412-8605-4FED-BB34-7A20DEE2C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0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56C2B-ECAB-4F3B-BA2F-9DEE6A0083C8}" type="datetimeFigureOut">
              <a:rPr lang="en-US"/>
              <a:pPr>
                <a:defRPr/>
              </a:pPr>
              <a:t>5/9/2023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8A203-B58F-44F1-B552-6891F2BC7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67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AC4DE-1258-49B9-99DA-20A71E50BE43}" type="datetimeFigureOut">
              <a:rPr lang="en-US"/>
              <a:pPr>
                <a:defRPr/>
              </a:pPr>
              <a:t>5/9/2023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E9581-A3E0-47AB-B398-610111914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57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5B083-65D4-40BF-9057-F594564E8BD8}" type="datetimeFigureOut">
              <a:rPr lang="en-US"/>
              <a:pPr>
                <a:defRPr/>
              </a:pPr>
              <a:t>5/9/2023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1DD30-1835-4267-B65E-5A3E5005B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67FE1-CDEA-4636-AFEB-496B0CE18026}" type="datetimeFigureOut">
              <a:rPr lang="en-US"/>
              <a:pPr>
                <a:defRPr/>
              </a:pPr>
              <a:t>5/9/2023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9DB26-9173-4390-8603-9F70BEC4B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3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5CAB1-9641-428A-8C76-1478516C5D79}" type="datetimeFigureOut">
              <a:rPr lang="en-US"/>
              <a:pPr>
                <a:defRPr/>
              </a:pPr>
              <a:t>5/9/2023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E4E11-45DB-4533-BC91-5AB76FC10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9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D1165-8EB7-421B-856E-493C03837B1E}" type="datetimeFigureOut">
              <a:rPr lang="en-US"/>
              <a:pPr>
                <a:defRPr/>
              </a:pPr>
              <a:t>5/9/2023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D663E-2865-45E5-B84A-EE360D40D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88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title style</a:t>
            </a:r>
            <a:endParaRPr lang="en-US" altLang="et-E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text styles</a:t>
            </a:r>
          </a:p>
          <a:p>
            <a:pPr lvl="1"/>
            <a:r>
              <a:rPr lang="et-EE" altLang="et-EE" smtClean="0"/>
              <a:t>Second level</a:t>
            </a:r>
          </a:p>
          <a:p>
            <a:pPr lvl="2"/>
            <a:r>
              <a:rPr lang="et-EE" altLang="et-EE" smtClean="0"/>
              <a:t>Third level</a:t>
            </a:r>
          </a:p>
          <a:p>
            <a:pPr lvl="3"/>
            <a:r>
              <a:rPr lang="et-EE" altLang="et-EE" smtClean="0"/>
              <a:t>Fourth level</a:t>
            </a:r>
          </a:p>
          <a:p>
            <a:pPr lvl="4"/>
            <a:r>
              <a:rPr lang="et-EE" altLang="et-EE" smtClean="0"/>
              <a:t>Fifth level</a:t>
            </a:r>
            <a:endParaRPr lang="en-US" altLang="et-E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D0BBE6-77E1-4B0B-9278-F64E11DECC61}" type="datetimeFigureOut">
              <a:rPr lang="en-US"/>
              <a:pPr>
                <a:defRPr/>
              </a:pPr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E28875-98C7-45D2-BAC1-5BF43634F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title style</a:t>
            </a:r>
            <a:endParaRPr lang="en-US" altLang="et-EE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text styles</a:t>
            </a:r>
          </a:p>
          <a:p>
            <a:pPr lvl="1"/>
            <a:r>
              <a:rPr lang="et-EE" altLang="et-EE" smtClean="0"/>
              <a:t>Second level</a:t>
            </a:r>
          </a:p>
          <a:p>
            <a:pPr lvl="2"/>
            <a:r>
              <a:rPr lang="et-EE" altLang="et-EE" smtClean="0"/>
              <a:t>Third level</a:t>
            </a:r>
          </a:p>
          <a:p>
            <a:pPr lvl="3"/>
            <a:r>
              <a:rPr lang="et-EE" altLang="et-EE" smtClean="0"/>
              <a:t>Fourth level</a:t>
            </a:r>
          </a:p>
          <a:p>
            <a:pPr lvl="4"/>
            <a:r>
              <a:rPr lang="et-EE" altLang="et-EE" smtClean="0"/>
              <a:t>Fifth level</a:t>
            </a:r>
            <a:endParaRPr lang="en-US" altLang="et-E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1457EF-48AA-41CD-9707-DB6A36885FAE}" type="datetimeFigureOut">
              <a:rPr lang="en-US"/>
              <a:pPr>
                <a:defRPr/>
              </a:pPr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C68D67-4AAF-4BE0-808C-883A535A9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6213"/>
            <a:ext cx="914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0825"/>
            <a:ext cx="9088438" cy="20589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t-EE" sz="3600" b="1" dirty="0" smtClean="0">
                <a:solidFill>
                  <a:schemeClr val="bg1"/>
                </a:solidFill>
                <a:latin typeface="Dax"/>
                <a:cs typeface="Arial" panose="020B0604020202020204" pitchFamily="34" charset="0"/>
              </a:rPr>
              <a:t>KINNISVARATURU ÜLEVAADE  </a:t>
            </a:r>
            <a:br>
              <a:rPr lang="et-EE" sz="3600" b="1" dirty="0" smtClean="0">
                <a:solidFill>
                  <a:schemeClr val="bg1"/>
                </a:solidFill>
                <a:latin typeface="Dax"/>
                <a:cs typeface="Arial" panose="020B0604020202020204" pitchFamily="34" charset="0"/>
              </a:rPr>
            </a:br>
            <a:r>
              <a:rPr lang="et-EE" sz="3600" b="1" dirty="0" smtClean="0">
                <a:solidFill>
                  <a:schemeClr val="bg1"/>
                </a:solidFill>
                <a:latin typeface="Dax"/>
                <a:cs typeface="Arial" panose="020B0604020202020204" pitchFamily="34" charset="0"/>
              </a:rPr>
              <a:t>APRILL 2023</a:t>
            </a:r>
            <a:endParaRPr lang="et-EE" sz="1800" b="1" dirty="0">
              <a:solidFill>
                <a:schemeClr val="bg1"/>
              </a:solidFill>
              <a:latin typeface="Dax"/>
              <a:cs typeface="Arial" panose="020B0604020202020204" pitchFamily="34" charset="0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0" y="6559550"/>
            <a:ext cx="69119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1" u="none" strike="noStrike" kern="1200" cap="none" spc="0" normalizeH="0" baseline="0" noProof="0" dirty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Allikad: 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Maa-amet (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04.2023 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andmed on seisuga 09.05.2023), kv.ee, </a:t>
            </a:r>
            <a:r>
              <a:rPr kumimoji="0" lang="et-EE" altLang="et-EE" sz="1200" b="0" i="1" u="none" strike="noStrike" kern="1200" cap="none" spc="0" normalizeH="0" baseline="0" noProof="0" dirty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Eesti Pank, 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Statistikaamet</a:t>
            </a:r>
            <a:endParaRPr kumimoji="0" lang="en-US" altLang="et-EE" sz="1200" b="0" i="1" u="none" strike="noStrike" kern="1200" cap="none" spc="0" normalizeH="0" baseline="0" noProof="0" dirty="0">
              <a:ln>
                <a:noFill/>
              </a:ln>
              <a:solidFill>
                <a:srgbClr val="144C1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-13%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august 2009): +311%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361 000 €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viimase 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muutus: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152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127</a:t>
            </a:r>
            <a:endParaRPr lang="et-EE" altLang="et-EE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71" y="147667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+272%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-0,2%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pakkumishinna ja tehinguhinna vahe: 14%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302 300 €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tehinguhinna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+16%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163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137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43" y="147667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-17%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+598%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+0,2%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930 000 €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145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140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00" y="147667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(november 2022): -13%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+348%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-4%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25%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400 000 €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91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29" y="147667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-21%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jaanuar 2011): +298%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16%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602 500 €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-11%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63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32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52" y="134319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-1" y="-476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-7%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september 2010): +306%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+0,2%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26%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 oli: 599 000 €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15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28" y="147667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3175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(juuni 2022): -16%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(jaanuar 2010): +260%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+36%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23%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490 000 €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+3%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35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38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25" y="147667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0" y="951987"/>
            <a:ext cx="9000000" cy="549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0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-5408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(märts 2023): -14%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november 2009): +254%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vahe: 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550 000 €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191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67" y="1434033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hinnatipuga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(veebruar 2023): +0,4%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jaanuar 2010): +284%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279 600 €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+23%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21" y="147667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-23555" y="0"/>
            <a:ext cx="65749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1" i="0" u="none" strike="noStrike" kern="1200" cap="none" spc="0" normalizeH="0" baseline="0" noProof="0" dirty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Indeksi muutused võrreldes :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m</a:t>
            </a:r>
            <a:r>
              <a:rPr kumimoji="0" lang="en-US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keskmise hinna muutus kinnisvarabuumi aegse hinnatipuga (aprill 2007):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+62%</a:t>
            </a:r>
            <a:endParaRPr kumimoji="0" lang="et-EE" altLang="et-E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m</a:t>
            </a:r>
            <a:r>
              <a:rPr kumimoji="0" lang="en-US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keskmise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hinna muutus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hinnatipuga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(detsember 2022): -9%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</a:t>
            </a:r>
            <a:r>
              <a:rPr kumimoji="0" lang="en-US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keskmise hinna muutus põhjaga (juuli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2009): +263%</a:t>
            </a:r>
            <a:endParaRPr kumimoji="0" lang="et-EE" altLang="et-E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</a:t>
            </a:r>
            <a:r>
              <a:rPr kumimoji="0" lang="et-EE" altLang="et-E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</a:t>
            </a:r>
            <a:r>
              <a:rPr kumimoji="0" lang="en-US" altLang="et-E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keskmise hinna muutus eelmise kuuga: </a:t>
            </a:r>
            <a:r>
              <a:rPr kumimoji="0" lang="et-EE" altLang="et-E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-1%</a:t>
            </a:r>
            <a:endParaRPr kumimoji="0" lang="et-EE" altLang="et-E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tehingute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arvu muutus tipuga: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-48%</a:t>
            </a:r>
            <a:endParaRPr kumimoji="0" lang="et-EE" altLang="et-E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tehingute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arvu muutus põhjaga: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+194%</a:t>
            </a:r>
            <a:endParaRPr kumimoji="0" lang="et-EE" altLang="et-E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</a:t>
            </a:r>
            <a:r>
              <a:rPr kumimoji="0" lang="et-EE" altLang="et-E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tehingute arvu muutus eelmise kuuga: -16%</a:t>
            </a:r>
            <a:endParaRPr kumimoji="0" lang="et-EE" altLang="et-E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78" y="1569660"/>
            <a:ext cx="7768800" cy="527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3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-20638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(mai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2007): -38%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detsember 2010): +106%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-9%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90 000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-0,4%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93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72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98" y="1396986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(juuni 2007):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-54%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(mai 2011): +194%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43 000 €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72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55" y="1476678"/>
            <a:ext cx="7920000" cy="538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september 2007): -19%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(detsember 2012): +321%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90 000 €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+20%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19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36" y="147667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3175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(jaanuar 2023): -11%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veebruar 2009): +447%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+30%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82 000 €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16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77" y="1661992"/>
            <a:ext cx="8280000" cy="5055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1111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(september 2022): -33%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september 2010): +429%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-4%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25%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217 000 €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+26%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17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13" y="147667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15875"/>
            <a:ext cx="8982635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Tehinguhind* on muutunud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november 2010): +636%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+15%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70 000 €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+37%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t-EE" altLang="et-EE" sz="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1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* </a:t>
            </a:r>
            <a:r>
              <a:rPr lang="et-EE" altLang="et-EE" sz="1100" i="1" dirty="0">
                <a:latin typeface="Helvetica" panose="020B0604020202020204" pitchFamily="34" charset="0"/>
                <a:cs typeface="Helvetica" panose="020B0604020202020204" pitchFamily="34" charset="0"/>
              </a:rPr>
              <a:t>märts 2023 (tehingute hindasid puudutavad andmed kuvatakse Maa-ameti hinnastatistikas vaid juhul, kui on toimunud vähemalt 5 </a:t>
            </a:r>
            <a:r>
              <a:rPr lang="et-EE" altLang="et-EE" sz="11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tehingut)</a:t>
            </a:r>
            <a:endParaRPr lang="et-EE" altLang="et-EE" sz="11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308" y="1885470"/>
            <a:ext cx="7200000" cy="4892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-1270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(september 2022): -18%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veebruar 2012): +466%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+15%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vahe: 61%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30 000 €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+18%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17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36" y="138622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1111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(juuli 2022): -2%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(juuni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2010): +393%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+48%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18%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88 000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+15%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17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68" y="1450554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19050"/>
            <a:ext cx="847008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(juuli 2022): -20%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(aprill 2009): +289%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elmise kuuga: -2%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tehing oli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225 000 €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+20%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16</a:t>
            </a:r>
            <a:endParaRPr lang="et-EE" altLang="et-EE" sz="11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25" y="147667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-26%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2010): +354%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-16%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110 000 €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17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60" y="1428683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543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Tarbijate kindlustunde indikaatori muutus: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kindlustunde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muutus tipuga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(jaanuar 2007): -40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kindlustunde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muutus põhjaga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(september 2022): +19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02" y="1121949"/>
            <a:ext cx="7768800" cy="5282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0"/>
            <a:ext cx="55086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2022 III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2012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I 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+339%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kvartali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164 000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95" y="987467"/>
            <a:ext cx="8640000" cy="5870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-1" y="12700"/>
            <a:ext cx="9047181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Tehinguhind*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(2022 I kvartal): +13%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(2014 IV kvartal): +224%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kvartaliga: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kvartali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tehing: 65 000 €</a:t>
            </a:r>
          </a:p>
          <a:p>
            <a:pPr eaLnBrk="1" hangingPunct="1">
              <a:spcBef>
                <a:spcPct val="0"/>
              </a:spcBef>
              <a:buNone/>
            </a:pPr>
            <a:endParaRPr lang="et-EE" altLang="et-EE" sz="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0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* 2022 II kvartali andmed (</a:t>
            </a:r>
            <a:r>
              <a:rPr lang="et-EE" altLang="et-EE" sz="1000" i="1" dirty="0">
                <a:latin typeface="Helvetica" panose="020B0604020202020204" pitchFamily="34" charset="0"/>
                <a:cs typeface="Helvetica" panose="020B0604020202020204" pitchFamily="34" charset="0"/>
              </a:rPr>
              <a:t>tehingute hindasid puudutavad andmed kuvatakse Maa-ameti hinnastatistikas vaid juhul, kui on toimunud vähemalt 5 tehingut)</a:t>
            </a:r>
            <a:endParaRPr lang="et-EE" altLang="et-EE" sz="1000" i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60" y="1232073"/>
            <a:ext cx="8280000" cy="5625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0"/>
            <a:ext cx="5508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2022 I kvartal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2012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IV 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+240%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-2%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kvartali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65 000 €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456" y="1016000"/>
            <a:ext cx="8280000" cy="562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0"/>
            <a:ext cx="5508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2022 IV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2010 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+514%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-7%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kvartali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41 000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52" y="949218"/>
            <a:ext cx="8640000" cy="58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(veebruar 2022): -9%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730 000 €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92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0" y="1200329"/>
            <a:ext cx="9000000" cy="5495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(juuni 2022): -49%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-30%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393 540 €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76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61</a:t>
            </a:r>
            <a:endParaRPr lang="et-EE" altLang="et-EE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15" y="1041984"/>
            <a:ext cx="8280000" cy="562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(jaanuar 2023): -31%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-11%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496 500 €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18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19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84" y="1074257"/>
            <a:ext cx="8280000" cy="562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-21516" y="0"/>
            <a:ext cx="8251116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Tehinguhind*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  <a:endParaRPr lang="et-EE" altLang="et-EE" sz="1200" b="1" dirty="0">
              <a:solidFill>
                <a:srgbClr val="144C1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(november 2022): +45%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vahe: 32%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8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4</a:t>
            </a:r>
          </a:p>
          <a:p>
            <a:pPr eaLnBrk="1" hangingPunct="1">
              <a:spcBef>
                <a:spcPct val="0"/>
              </a:spcBef>
              <a:buNone/>
            </a:pPr>
            <a:endParaRPr lang="et-EE" altLang="et-EE" sz="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0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* märts </a:t>
            </a:r>
            <a:r>
              <a:rPr lang="et-EE" altLang="et-EE" sz="1000" i="1" dirty="0">
                <a:latin typeface="Helvetica" panose="020B0604020202020204" pitchFamily="34" charset="0"/>
                <a:cs typeface="Helvetica" panose="020B0604020202020204" pitchFamily="34" charset="0"/>
              </a:rPr>
              <a:t>2023 (tehingute hindasid puudutavad andmed kuvatakse Maa-ameti hinnastatistikas vaid juhul, kui on toimunud vähemalt 5 </a:t>
            </a:r>
            <a:r>
              <a:rPr lang="et-EE" altLang="et-EE" sz="10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tehingut)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25" y="1171075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+309%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+0,6%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20%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930 000 €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</a:t>
            </a: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keskmise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tehinguhinna muutus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827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704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63" y="1672749"/>
            <a:ext cx="8280000" cy="5055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1111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(september 2022): +1%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(jaanuar 2010): +267%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+5%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13%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885 000 €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+11%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165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121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73" y="1608203"/>
            <a:ext cx="8280000" cy="5055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69740</TotalTime>
  <Words>2071</Words>
  <Application>Microsoft Office PowerPoint</Application>
  <PresentationFormat>On-screen Show (4:3)</PresentationFormat>
  <Paragraphs>253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Dax</vt:lpstr>
      <vt:lpstr>Helvetica</vt:lpstr>
      <vt:lpstr>Office Theme</vt:lpstr>
      <vt:lpstr>1_Office Theme</vt:lpstr>
      <vt:lpstr>KINNISVARATURU ÜLEVAADE   APRILL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Riikoja</dc:creator>
  <cp:lastModifiedBy>Kairi Teesalu</cp:lastModifiedBy>
  <cp:revision>3329</cp:revision>
  <cp:lastPrinted>2018-12-04T11:42:09Z</cp:lastPrinted>
  <dcterms:created xsi:type="dcterms:W3CDTF">2014-02-26T11:52:42Z</dcterms:created>
  <dcterms:modified xsi:type="dcterms:W3CDTF">2023-05-09T12:47:56Z</dcterms:modified>
</cp:coreProperties>
</file>