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36"/>
  </p:notesMasterIdLst>
  <p:handoutMasterIdLst>
    <p:handoutMasterId r:id="rId37"/>
  </p:handoutMasterIdLst>
  <p:sldIdLst>
    <p:sldId id="312" r:id="rId3"/>
    <p:sldId id="311" r:id="rId4"/>
    <p:sldId id="258" r:id="rId5"/>
    <p:sldId id="261" r:id="rId6"/>
    <p:sldId id="262" r:id="rId7"/>
    <p:sldId id="264" r:id="rId8"/>
    <p:sldId id="265" r:id="rId9"/>
    <p:sldId id="303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305" r:id="rId19"/>
    <p:sldId id="279" r:id="rId20"/>
    <p:sldId id="280" r:id="rId21"/>
    <p:sldId id="281" r:id="rId22"/>
    <p:sldId id="307" r:id="rId23"/>
    <p:sldId id="289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92" r:id="rId32"/>
    <p:sldId id="293" r:id="rId33"/>
    <p:sldId id="294" r:id="rId34"/>
    <p:sldId id="308" r:id="rId35"/>
  </p:sldIdLst>
  <p:sldSz cx="9144000" cy="6858000" type="screen4x3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4C15"/>
    <a:srgbClr val="FFFFFF"/>
    <a:srgbClr val="CCFF99"/>
    <a:srgbClr val="187314"/>
    <a:srgbClr val="15480F"/>
    <a:srgbClr val="1541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448" autoAdjust="0"/>
    <p:restoredTop sz="95186" autoAdjust="0"/>
  </p:normalViewPr>
  <p:slideViewPr>
    <p:cSldViewPr snapToGrid="0" snapToObjects="1">
      <p:cViewPr varScale="1">
        <p:scale>
          <a:sx n="81" d="100"/>
          <a:sy n="81" d="100"/>
        </p:scale>
        <p:origin x="913" y="7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799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326" y="1"/>
            <a:ext cx="2945659" cy="49799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69EE643-BE15-46D1-8841-60E6830BC855}" type="datetimeFigureOut">
              <a:rPr lang="en-GB"/>
              <a:pPr>
                <a:defRPr/>
              </a:pPr>
              <a:t>05/07/2023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647"/>
            <a:ext cx="2945659" cy="49799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326" y="9428647"/>
            <a:ext cx="2945659" cy="49799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23CCC-E9BF-4D56-8758-A6870F2E85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6323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148"/>
          </a:xfrm>
          <a:prstGeom prst="rect">
            <a:avLst/>
          </a:prstGeom>
        </p:spPr>
        <p:txBody>
          <a:bodyPr vert="horz" lIns="102459" tIns="51229" rIns="102459" bIns="51229" rtlCol="0"/>
          <a:lstStyle>
            <a:lvl1pPr algn="l">
              <a:defRPr sz="13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326" y="0"/>
            <a:ext cx="2945659" cy="496148"/>
          </a:xfrm>
          <a:prstGeom prst="rect">
            <a:avLst/>
          </a:prstGeom>
        </p:spPr>
        <p:txBody>
          <a:bodyPr vert="horz" lIns="102459" tIns="51229" rIns="102459" bIns="51229" rtlCol="0"/>
          <a:lstStyle>
            <a:lvl1pPr algn="r">
              <a:defRPr sz="1300"/>
            </a:lvl1pPr>
          </a:lstStyle>
          <a:p>
            <a:fld id="{3F83C4CF-CEEA-469F-BE7E-6CAA2FCEAABD}" type="datetimeFigureOut">
              <a:rPr lang="et-EE" smtClean="0"/>
              <a:t>5.07.2023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2459" tIns="51229" rIns="102459" bIns="51229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4323"/>
            <a:ext cx="5438140" cy="4467172"/>
          </a:xfrm>
          <a:prstGeom prst="rect">
            <a:avLst/>
          </a:prstGeom>
        </p:spPr>
        <p:txBody>
          <a:bodyPr vert="horz" lIns="102459" tIns="51229" rIns="102459" bIns="512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646"/>
            <a:ext cx="2945659" cy="496148"/>
          </a:xfrm>
          <a:prstGeom prst="rect">
            <a:avLst/>
          </a:prstGeom>
        </p:spPr>
        <p:txBody>
          <a:bodyPr vert="horz" lIns="102459" tIns="51229" rIns="102459" bIns="51229" rtlCol="0" anchor="b"/>
          <a:lstStyle>
            <a:lvl1pPr algn="l">
              <a:defRPr sz="13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326" y="9428646"/>
            <a:ext cx="2945659" cy="496148"/>
          </a:xfrm>
          <a:prstGeom prst="rect">
            <a:avLst/>
          </a:prstGeom>
        </p:spPr>
        <p:txBody>
          <a:bodyPr vert="horz" lIns="102459" tIns="51229" rIns="102459" bIns="51229" rtlCol="0" anchor="b"/>
          <a:lstStyle>
            <a:lvl1pPr algn="r">
              <a:defRPr sz="1300"/>
            </a:lvl1pPr>
          </a:lstStyle>
          <a:p>
            <a:fld id="{05386A89-B317-4185-8363-AB9D64C1EE5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96491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86A89-B317-4185-8363-AB9D64C1EE50}" type="slidenum">
              <a:rPr lang="et-EE" smtClean="0"/>
              <a:t>32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65358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86A89-B317-4185-8363-AB9D64C1EE50}" type="slidenum">
              <a:rPr lang="et-EE" smtClean="0"/>
              <a:t>33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65358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B3602-EEE9-4497-BB97-C46E4A9EB3B9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EF682-4073-420F-A037-0B634C008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57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0E452-B14F-499D-8B51-118643874B00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DB451-11B6-4214-A62B-804235D675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943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C6B38-06D4-460B-B46B-6290B0128000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A05F4-7820-4BF0-B919-93D0322667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515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18419-6159-4C6A-B627-A6A4FE9BD810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4030F-A7B8-4FF5-99B5-C9A0633EF0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865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DABBB-6BE2-4996-9EC8-7A0D8FCAAA39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F634C-D4D6-4F63-9D9F-76E20A89D9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427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03D82-6E02-4869-A0BA-89358FE7B636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1EE8B-EFBE-4C72-AEA2-637DD6B705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62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8B0CF-5885-4FBF-B9D7-D122F2907B78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4828E-190A-4C23-904C-8B571AC3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448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F45FB-007E-444F-B11C-E5EF4C4B2B45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6F0FA-5373-4D83-B8AD-54A0D59D9A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7388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22EAE-447B-4900-AA84-501DD44B0D19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4ECE3-16B7-46C6-BF07-1E2074407D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578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8FDB0-78FF-4F55-8977-69128C42B4DF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89060-594A-457F-B8EE-A62AFA8E6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9052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CAA36-12EB-49FB-92DF-DAFDC6C87800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C5B7F-4D28-4D6C-AD6C-98C701AB97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26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B7485-54D2-493B-A3DB-90D5048D52DE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611F6-F82F-428E-B6A3-F5159F5702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7577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928E5-E072-4733-A9F2-1B6715B335F1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9A0AA-7C57-44F7-B233-3DB2AF0B07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673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4D2CF-757B-4064-A135-402D42BCE2E2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F1EEA-391D-45CE-90B3-6A4607B9A6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5304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BDEEB-527F-45AD-976A-8B223FFA55BB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CB7A0-9D5A-4750-8C05-8F7E91D497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45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EBEA8-EC87-4921-9F95-C7BA94DCE1B2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4B412-8605-4FED-BB34-7A20DEE2CE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01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56C2B-ECAB-4F3B-BA2F-9DEE6A0083C8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8A203-B58F-44F1-B552-6891F2BC76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67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AC4DE-1258-49B9-99DA-20A71E50BE43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E9581-A3E0-47AB-B398-610111914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357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5B083-65D4-40BF-9057-F594564E8BD8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1DD30-1835-4267-B65E-5A3E5005B9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8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67FE1-CDEA-4636-AFEB-496B0CE18026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9DB26-9173-4390-8603-9F70BEC4B3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634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5CAB1-9641-428A-8C76-1478516C5D79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E4E11-45DB-4533-BC91-5AB76FC104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90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D1165-8EB7-421B-856E-493C03837B1E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D663E-2865-45E5-B84A-EE360D40D6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8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 smtClean="0"/>
              <a:t>Click to edit Master title style</a:t>
            </a:r>
            <a:endParaRPr lang="en-US" altLang="et-EE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 smtClean="0"/>
              <a:t>Click to edit Master text styles</a:t>
            </a:r>
          </a:p>
          <a:p>
            <a:pPr lvl="1"/>
            <a:r>
              <a:rPr lang="et-EE" altLang="et-EE" smtClean="0"/>
              <a:t>Second level</a:t>
            </a:r>
          </a:p>
          <a:p>
            <a:pPr lvl="2"/>
            <a:r>
              <a:rPr lang="et-EE" altLang="et-EE" smtClean="0"/>
              <a:t>Third level</a:t>
            </a:r>
          </a:p>
          <a:p>
            <a:pPr lvl="3"/>
            <a:r>
              <a:rPr lang="et-EE" altLang="et-EE" smtClean="0"/>
              <a:t>Fourth level</a:t>
            </a:r>
          </a:p>
          <a:p>
            <a:pPr lvl="4"/>
            <a:r>
              <a:rPr lang="et-EE" altLang="et-EE" smtClean="0"/>
              <a:t>Fifth level</a:t>
            </a:r>
            <a:endParaRPr lang="en-US" altLang="et-EE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D0BBE6-77E1-4B0B-9278-F64E11DECC61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BE28875-98C7-45D2-BAC1-5BF43634F7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 smtClean="0"/>
              <a:t>Click to edit Master title style</a:t>
            </a:r>
            <a:endParaRPr lang="en-US" altLang="et-EE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 smtClean="0"/>
              <a:t>Click to edit Master text styles</a:t>
            </a:r>
          </a:p>
          <a:p>
            <a:pPr lvl="1"/>
            <a:r>
              <a:rPr lang="et-EE" altLang="et-EE" smtClean="0"/>
              <a:t>Second level</a:t>
            </a:r>
          </a:p>
          <a:p>
            <a:pPr lvl="2"/>
            <a:r>
              <a:rPr lang="et-EE" altLang="et-EE" smtClean="0"/>
              <a:t>Third level</a:t>
            </a:r>
          </a:p>
          <a:p>
            <a:pPr lvl="3"/>
            <a:r>
              <a:rPr lang="et-EE" altLang="et-EE" smtClean="0"/>
              <a:t>Fourth level</a:t>
            </a:r>
          </a:p>
          <a:p>
            <a:pPr lvl="4"/>
            <a:r>
              <a:rPr lang="et-EE" altLang="et-EE" smtClean="0"/>
              <a:t>Fifth level</a:t>
            </a:r>
            <a:endParaRPr lang="en-US" altLang="et-EE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1457EF-48AA-41CD-9707-DB6A36885FAE}" type="datetimeFigureOut">
              <a:rPr lang="en-US"/>
              <a:pPr>
                <a:defRPr/>
              </a:pPr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C68D67-4AAF-4BE0-808C-883A535A9E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6213"/>
            <a:ext cx="9144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20825"/>
            <a:ext cx="9088438" cy="205898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t-EE" sz="3600" b="1" dirty="0" smtClean="0">
                <a:solidFill>
                  <a:schemeClr val="bg1"/>
                </a:solidFill>
                <a:latin typeface="Dax"/>
                <a:cs typeface="Arial" panose="020B0604020202020204" pitchFamily="34" charset="0"/>
              </a:rPr>
              <a:t>KINNISVARATURU ÜLEVAADE  </a:t>
            </a:r>
            <a:br>
              <a:rPr lang="et-EE" sz="3600" b="1" dirty="0" smtClean="0">
                <a:solidFill>
                  <a:schemeClr val="bg1"/>
                </a:solidFill>
                <a:latin typeface="Dax"/>
                <a:cs typeface="Arial" panose="020B0604020202020204" pitchFamily="34" charset="0"/>
              </a:rPr>
            </a:br>
            <a:r>
              <a:rPr lang="et-EE" sz="3600" b="1" dirty="0" smtClean="0">
                <a:solidFill>
                  <a:schemeClr val="bg1"/>
                </a:solidFill>
                <a:latin typeface="Dax"/>
                <a:cs typeface="Arial" panose="020B0604020202020204" pitchFamily="34" charset="0"/>
              </a:rPr>
              <a:t>JUUNI</a:t>
            </a:r>
            <a:r>
              <a:rPr lang="et-EE" sz="3600" b="1" dirty="0" smtClean="0">
                <a:solidFill>
                  <a:schemeClr val="bg1"/>
                </a:solidFill>
                <a:latin typeface="Dax"/>
                <a:cs typeface="Arial" panose="020B0604020202020204" pitchFamily="34" charset="0"/>
              </a:rPr>
              <a:t> </a:t>
            </a:r>
            <a:r>
              <a:rPr lang="et-EE" sz="3600" b="1" dirty="0" smtClean="0">
                <a:solidFill>
                  <a:schemeClr val="bg1"/>
                </a:solidFill>
                <a:latin typeface="Dax"/>
                <a:cs typeface="Arial" panose="020B0604020202020204" pitchFamily="34" charset="0"/>
              </a:rPr>
              <a:t>2023</a:t>
            </a:r>
            <a:endParaRPr lang="et-EE" sz="1800" b="1" dirty="0">
              <a:solidFill>
                <a:schemeClr val="bg1"/>
              </a:solidFill>
              <a:latin typeface="Dax"/>
              <a:cs typeface="Arial" panose="020B0604020202020204" pitchFamily="34" charset="0"/>
            </a:endParaRP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0" y="6559550"/>
            <a:ext cx="69119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altLang="et-EE" sz="1200" b="0" i="1" u="none" strike="noStrike" kern="1200" cap="none" spc="0" normalizeH="0" baseline="0" noProof="0" dirty="0">
                <a:ln>
                  <a:noFill/>
                </a:ln>
                <a:solidFill>
                  <a:srgbClr val="144C1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Allikad: </a:t>
            </a:r>
            <a:r>
              <a:rPr kumimoji="0" lang="et-EE" altLang="et-EE" sz="1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44C1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Maa-amet (</a:t>
            </a:r>
            <a:r>
              <a:rPr kumimoji="0" lang="et-EE" altLang="et-EE" sz="1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44C1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06.2023 </a:t>
            </a:r>
            <a:r>
              <a:rPr kumimoji="0" lang="et-EE" altLang="et-EE" sz="1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44C1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andmed on seisuga </a:t>
            </a:r>
            <a:r>
              <a:rPr kumimoji="0" lang="et-EE" altLang="et-EE" sz="1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44C1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05.07.2023</a:t>
            </a:r>
            <a:r>
              <a:rPr kumimoji="0" lang="et-EE" altLang="et-EE" sz="1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44C1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), kv.ee, </a:t>
            </a:r>
            <a:r>
              <a:rPr kumimoji="0" lang="et-EE" altLang="et-EE" sz="1200" b="0" i="1" u="none" strike="noStrike" kern="1200" cap="none" spc="0" normalizeH="0" baseline="0" noProof="0" dirty="0">
                <a:ln>
                  <a:noFill/>
                </a:ln>
                <a:solidFill>
                  <a:srgbClr val="144C1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Eesti Pank, </a:t>
            </a:r>
            <a:r>
              <a:rPr kumimoji="0" lang="et-EE" altLang="et-EE" sz="1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44C1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Statistikaamet</a:t>
            </a:r>
            <a:endParaRPr kumimoji="0" lang="en-US" altLang="et-EE" sz="1200" b="0" i="1" u="none" strike="noStrike" kern="1200" cap="none" spc="0" normalizeH="0" baseline="0" noProof="0" dirty="0">
              <a:ln>
                <a:noFill/>
              </a:ln>
              <a:solidFill>
                <a:srgbClr val="144C15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5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0" y="0"/>
            <a:ext cx="5292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(detsember 2022): -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14%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august 2009):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+310%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kuuga: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6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pakkumishinna ja tehinguhinna vahe: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13%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299 000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€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i-FI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viimase </a:t>
            </a:r>
            <a:r>
              <a:rPr lang="fi-FI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keskmise tehinguhinna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i-FI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muutus: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+0,02%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132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</a:t>
            </a:r>
            <a:r>
              <a:rPr lang="fi-FI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129</a:t>
            </a:r>
            <a:endParaRPr lang="et-EE" altLang="et-EE" sz="12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561" y="1575437"/>
            <a:ext cx="7768800" cy="52825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0" y="0"/>
            <a:ext cx="5292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(detsember 2022):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-7%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(juuli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2009): 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254%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kuuga: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-5%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pakkumishinna ja tehinguhinna vahe: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15%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kalleim tehing 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294 000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€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keskmise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tehinguhinna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muutus: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-4%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132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102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561" y="1575437"/>
            <a:ext cx="7768800" cy="52825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0" y="0"/>
            <a:ext cx="5292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</a:t>
            </a:r>
            <a:r>
              <a:rPr lang="et-EE" altLang="et-EE" sz="1200" b="1" dirty="0" smtClean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võrreldes: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(detsember 2022):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-18%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(juuli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2009):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+593%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kuuga: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-14%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pakkumishinna ja tehinguhinna vahe: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17%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220 035 €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keskmise tehinguhinna muutus: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+3%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172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130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75" y="1575437"/>
            <a:ext cx="7768800" cy="52825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0" y="0"/>
            <a:ext cx="5292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(november 2022): </a:t>
            </a:r>
            <a:r>
              <a:rPr lang="et-EE" altLang="et-EE" sz="1200" b="1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+8%</a:t>
            </a:r>
            <a:endParaRPr lang="et-EE" altLang="et-EE" sz="1200" b="1" dirty="0" smtClean="0">
              <a:solidFill>
                <a:srgbClr val="FF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(juuli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2009): 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457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10%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aasta pakkumishinna ja tehinguhinna vahe: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25%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515 660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€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keskmise tehinguhinna muutus: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+11% 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127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149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561" y="1575437"/>
            <a:ext cx="7768800" cy="52825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0" y="0"/>
            <a:ext cx="5292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(detsember 2022):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-5%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jaanuar 2011): 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380%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+11%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pakkumishinna ja tehinguhinna vahe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18%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kalleim tehing 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419 000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€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aasta keskmise tehinguhinna muutus: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+10% 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59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50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833" y="1446115"/>
            <a:ext cx="7768800" cy="52825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-1" y="-4763"/>
            <a:ext cx="5292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(mai 2023): -18%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september 2010):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+266%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-18%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aasta pakkumishinna ja tehinguhinna vahe: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21%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tehing 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420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000 €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keskmise tehinguhinna muutus: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+3%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18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13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318" y="1575437"/>
            <a:ext cx="7768800" cy="52825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0" y="3175"/>
            <a:ext cx="5292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võrreldes: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(juuni 2022):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-15%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(jaanuar 2010): 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265%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-6%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pakkumishinna ja tehinguhinna vahe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23%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320 000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€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keskmise tehinguhinna muutus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-15%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103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41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318" y="1530617"/>
            <a:ext cx="7768800" cy="52825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" y="802815"/>
            <a:ext cx="9000000" cy="547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60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-5408"/>
            <a:ext cx="5292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võrreldes: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(märts 2023):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-10%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november 2009): 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269%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-6%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pakkumishinna ja tehinguhinna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vahe: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579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000 €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keskmise tehinguhinna muutus: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+8% 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183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165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41" y="1472626"/>
            <a:ext cx="7920000" cy="5385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0" y="0"/>
            <a:ext cx="5292725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võrreldes: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hinnatipuga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(aprill 2023):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-10%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jaanuar 2010): 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246%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-6%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pakkumishinna ja tehinguhinna vahe: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32%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289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000 €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aasta keskmise tehinguhinna muutus: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+1% 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79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57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03" y="1472626"/>
            <a:ext cx="7920000" cy="5385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-23555" y="0"/>
            <a:ext cx="657496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altLang="et-EE" sz="1200" b="1" i="0" u="none" strike="noStrike" kern="1200" cap="none" spc="0" normalizeH="0" baseline="0" noProof="0" dirty="0">
                <a:ln>
                  <a:noFill/>
                </a:ln>
                <a:solidFill>
                  <a:srgbClr val="144C15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Indeksi muutused võrreldes :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t-EE" altLang="et-E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- m</a:t>
            </a:r>
            <a:r>
              <a:rPr kumimoji="0" lang="en-US" altLang="et-E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²</a:t>
            </a:r>
            <a:r>
              <a:rPr kumimoji="0" lang="et-EE" altLang="et-E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kaalutud keskmise hinna muutus kinnisvarabuumi aegse hinnatipuga (aprill 2007): </a:t>
            </a:r>
            <a:r>
              <a:rPr kumimoji="0" lang="et-EE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+</a:t>
            </a:r>
            <a:r>
              <a:rPr kumimoji="0" lang="et-EE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77%</a:t>
            </a:r>
            <a:endParaRPr kumimoji="0" lang="et-EE" altLang="et-E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- m</a:t>
            </a:r>
            <a:r>
              <a:rPr kumimoji="0" lang="en-US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²</a:t>
            </a:r>
            <a:r>
              <a:rPr kumimoji="0" lang="et-EE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kaalutud </a:t>
            </a:r>
            <a:r>
              <a:rPr kumimoji="0" lang="et-EE" altLang="et-E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keskmise </a:t>
            </a:r>
            <a:r>
              <a:rPr kumimoji="0" lang="et-EE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hinna muutus </a:t>
            </a:r>
            <a:r>
              <a:rPr kumimoji="0" lang="et-EE" altLang="et-E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hinnatipuga </a:t>
            </a:r>
            <a:r>
              <a:rPr kumimoji="0" lang="et-EE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(detsember 2022): </a:t>
            </a:r>
            <a:r>
              <a:rPr kumimoji="0" lang="et-EE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-1%</a:t>
            </a:r>
            <a:endParaRPr kumimoji="0" lang="et-EE" altLang="et-EE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- </a:t>
            </a:r>
            <a:r>
              <a:rPr kumimoji="0" lang="et-EE" altLang="et-E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</a:t>
            </a:r>
            <a:r>
              <a:rPr kumimoji="0" lang="en-US" altLang="et-E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²</a:t>
            </a:r>
            <a:r>
              <a:rPr kumimoji="0" lang="et-EE" altLang="et-E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kaalutud keskmise hinna muutus põhjaga (juuli </a:t>
            </a:r>
            <a:r>
              <a:rPr kumimoji="0" lang="et-EE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2009): +</a:t>
            </a:r>
            <a:r>
              <a:rPr kumimoji="0" lang="et-EE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296%</a:t>
            </a:r>
            <a:endParaRPr kumimoji="0" lang="et-EE" altLang="et-E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altLang="et-E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- </a:t>
            </a:r>
            <a:r>
              <a:rPr kumimoji="0" lang="et-EE" altLang="et-E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</a:t>
            </a:r>
            <a:r>
              <a:rPr kumimoji="0" lang="en-US" altLang="et-E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²</a:t>
            </a:r>
            <a:r>
              <a:rPr kumimoji="0" lang="et-EE" altLang="et-E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kaalutud keskmise hinna muutus eelmise kuuga: </a:t>
            </a:r>
            <a:r>
              <a:rPr lang="et-EE" altLang="et-EE" sz="1200" b="1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+1</a:t>
            </a:r>
            <a:r>
              <a:rPr kumimoji="0" lang="et-EE" altLang="et-EE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%</a:t>
            </a:r>
            <a:endParaRPr kumimoji="0" lang="et-EE" altLang="et-EE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- tehingute </a:t>
            </a:r>
            <a:r>
              <a:rPr kumimoji="0" lang="et-EE" altLang="et-E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arvu muutus tipuga: </a:t>
            </a:r>
            <a:r>
              <a:rPr kumimoji="0" lang="et-EE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-42</a:t>
            </a:r>
            <a:r>
              <a:rPr kumimoji="0" lang="et-EE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%</a:t>
            </a:r>
            <a:endParaRPr kumimoji="0" lang="et-EE" altLang="et-E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- tehingute </a:t>
            </a:r>
            <a:r>
              <a:rPr kumimoji="0" lang="et-EE" altLang="et-E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arvu muutus põhjaga: </a:t>
            </a:r>
            <a:r>
              <a:rPr kumimoji="0" lang="et-EE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+</a:t>
            </a:r>
            <a:r>
              <a:rPr kumimoji="0" lang="et-EE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226%</a:t>
            </a:r>
            <a:endParaRPr kumimoji="0" lang="et-EE" altLang="et-EE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altLang="et-EE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- </a:t>
            </a:r>
            <a:r>
              <a:rPr kumimoji="0" lang="et-EE" altLang="et-EE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tehingute arvu muutus eelmise kuuga: </a:t>
            </a:r>
            <a:r>
              <a:rPr kumimoji="0" lang="et-EE" altLang="et-EE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-15%</a:t>
            </a:r>
            <a:endParaRPr kumimoji="0" lang="et-EE" altLang="et-EE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912" y="1571670"/>
            <a:ext cx="7768800" cy="528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23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0" y="-20638"/>
            <a:ext cx="5292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(mai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2007): -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31%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detsember 2010): 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129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% 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+5%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pakkumishinna ja tehinguhinna vahe: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36%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100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000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€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keskmise tehinguhinna muutus: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+12%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74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67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03" y="1467630"/>
            <a:ext cx="7920000" cy="5385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0" y="0"/>
            <a:ext cx="5292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</a:t>
            </a:r>
            <a:r>
              <a:rPr lang="et-EE" altLang="et-EE" sz="1200" b="1" dirty="0" smtClean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võrreldes</a:t>
            </a: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(juuni 2007):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49%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(mai 2011): 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228%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-2%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pakkumishinna ja tehinguhinna vahe: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100%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38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000 €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keskmise tehinguhinna muutus: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+18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% 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104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66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01" y="1472626"/>
            <a:ext cx="7920000" cy="538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36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0" y="0"/>
            <a:ext cx="52927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</a:t>
            </a:r>
            <a:r>
              <a:rPr lang="et-EE" altLang="et-EE" sz="1200" b="1" dirty="0" smtClean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võrreldes</a:t>
            </a: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september 2007): -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22%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(detsember 2012):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301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+2%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pakkumishinna ja tehinguhinna vahe: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34%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56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000 €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keskmise tehinguhinna muutus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-2%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21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16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560" y="1392325"/>
            <a:ext cx="7920000" cy="5385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0" y="3175"/>
            <a:ext cx="5292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</a:t>
            </a:r>
            <a:r>
              <a:rPr lang="et-EE" altLang="et-EE" sz="1200" b="1" dirty="0" smtClean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(jaanuar 2023): -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17%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veebruar 2009): 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408%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-8%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pakkumishinna ja tehinguhinna vahe: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32%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87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000 €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keskmise tehinguhinna muutus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+5%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23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13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099" y="1631154"/>
            <a:ext cx="8280000" cy="50404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0" y="11113"/>
            <a:ext cx="5292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(september 2022):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-33%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september 2010): 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430%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-6%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- viimase aasta pakkumishinna ja tehinguhinna vahe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26%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- kuu kalleim tehing 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205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000 €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keskmise tehinguhinna muutus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-6%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16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17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560" y="1392325"/>
            <a:ext cx="7920000" cy="5385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0" y="15875"/>
            <a:ext cx="898263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 smtClean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</a:t>
            </a:r>
            <a:r>
              <a:rPr lang="et-EE" altLang="et-EE" sz="1200" b="1" dirty="0" smtClean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on muutunud </a:t>
            </a: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võrreldes: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(detsember 2022):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-34%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november 2010):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+428%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eelmise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kuuga: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-25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pakkumishinna ja tehinguhinna vahe: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21%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69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000 €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keskmise tehinguhinna muutus: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-28%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17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11</a:t>
            </a:r>
            <a:endParaRPr lang="et-EE" altLang="et-EE" sz="11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015" y="1472626"/>
            <a:ext cx="7920000" cy="5385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-12700"/>
            <a:ext cx="5292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(september 2022): -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24%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veebruar 2012): 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427%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kuuga: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-5%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pakkumishinna ja tehinguhinna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vahe: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56%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40 000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€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aasta keskmise tehinguhinna muutus: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-2%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13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14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014" y="1454962"/>
            <a:ext cx="7920000" cy="5385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0" y="11113"/>
            <a:ext cx="5292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(juuli 2022):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-19%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(juuni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2010):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+306%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+8%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aasta pakkumishinna ja tehinguhinna vahe: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21%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82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000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€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keskmise tehinguhinna muutus: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-9%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15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18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30" y="1392326"/>
            <a:ext cx="7920000" cy="5385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0" y="19050"/>
            <a:ext cx="847008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 smtClean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</a:t>
            </a: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on muutunud võrreldes: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(mai 2023):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-16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(aprill 2009):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+363% 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e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elmise kuuga: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-16%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pakkumishinna ja tehinguhinna vahe: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31%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kalleim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tehing oli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214 517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€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aasta keskmise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tehinguhinna muutus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+17%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8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arv: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7</a:t>
            </a:r>
            <a:endParaRPr lang="et-EE" altLang="et-EE" sz="1100"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45" y="1472626"/>
            <a:ext cx="7920000" cy="5385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0" y="0"/>
            <a:ext cx="5292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võrreldes: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(detsember 2022):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-29%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(juuli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2010): 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334%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+1%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pakkumishinna ja tehinguhinna vahe: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40%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155 000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€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keskmise tehinguhinna muutus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-8%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18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14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57" y="1472626"/>
            <a:ext cx="7920000" cy="5385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5435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Tarbijate kindlustunde indikaatori muutus: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kindlustunde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muutus tipuga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(jaanuar 2007): -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43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kindlustunde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muutus põhjaga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(september 2022): 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16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31" y="1117287"/>
            <a:ext cx="7920000" cy="53889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0" y="0"/>
            <a:ext cx="55086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2022 III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kvartal):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-22%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2012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I kvartal):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335%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kvartaliga: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kvartali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129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000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€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84" y="832927"/>
            <a:ext cx="8640000" cy="58749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-1" y="12700"/>
            <a:ext cx="9047181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 smtClean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</a:t>
            </a: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on muutunud võrreldes: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(2022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II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kvartal):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-6%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(2014 IV kvartal): 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205%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kvartali kalleim tehing: 64 990 €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kvartali tehingute arv: 4*</a:t>
            </a:r>
          </a:p>
          <a:p>
            <a:pPr eaLnBrk="1" hangingPunct="1">
              <a:spcBef>
                <a:spcPct val="0"/>
              </a:spcBef>
              <a:buNone/>
            </a:pPr>
            <a:endParaRPr lang="et-EE" altLang="et-EE" sz="3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000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* tehingute </a:t>
            </a:r>
            <a:r>
              <a:rPr lang="et-EE" altLang="et-EE" sz="1000" i="1" dirty="0">
                <a:latin typeface="Helvetica" panose="020B0604020202020204" pitchFamily="34" charset="0"/>
                <a:cs typeface="Helvetica" panose="020B0604020202020204" pitchFamily="34" charset="0"/>
              </a:rPr>
              <a:t>hindasid puudutavad andmed kuvatakse Maa-ameti hinnastatistikas vaid juhul, kui on toimunud vähemalt 5 </a:t>
            </a:r>
            <a:r>
              <a:rPr lang="et-EE" altLang="et-EE" sz="1000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tehingut</a:t>
            </a:r>
            <a:endParaRPr lang="et-EE" altLang="et-EE" sz="1000" i="1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589" y="1144900"/>
            <a:ext cx="8280000" cy="56301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0" y="0"/>
            <a:ext cx="55086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2022 I kvartal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14%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2012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IV kvartal):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253%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kvartaliga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+4%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kvartali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70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000 €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650" y="1016000"/>
            <a:ext cx="8280000" cy="56301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0" y="0"/>
            <a:ext cx="55086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2022 IV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kvartal):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-0,4%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2010 I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kvartal):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557%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kvartaliga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+7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kvartali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70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000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€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84" y="865201"/>
            <a:ext cx="8640000" cy="587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1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0"/>
            <a:ext cx="52927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 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(veebruar 2022):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-23%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-18%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950 000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€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124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111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" y="1200329"/>
            <a:ext cx="9000000" cy="5478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0"/>
            <a:ext cx="52927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 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(juuni 2022):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-59%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-36%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oli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840 000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€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64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71</a:t>
            </a:r>
            <a:endParaRPr lang="et-EE" altLang="et-EE" sz="12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681" y="1101869"/>
            <a:ext cx="8280000" cy="56301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0"/>
            <a:ext cx="52927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</a:t>
            </a:r>
            <a:r>
              <a:rPr lang="et-EE" altLang="et-EE" sz="1200" b="1" dirty="0" smtClean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võrreldes: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(jaanuar 2023):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-26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-12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oli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950 000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€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25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16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35" y="1101869"/>
            <a:ext cx="8280000" cy="56301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-21516" y="0"/>
            <a:ext cx="825111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 smtClean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Tehinguhind* </a:t>
            </a: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on muutunud </a:t>
            </a:r>
            <a:r>
              <a:rPr lang="et-EE" altLang="et-EE" sz="1200" b="1" dirty="0" smtClean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võrreldes:</a:t>
            </a:r>
            <a:endParaRPr lang="et-EE" altLang="et-EE" sz="1200" b="1" dirty="0">
              <a:solidFill>
                <a:srgbClr val="144C1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(november 2022): -85%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märtsiga 2023: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-68%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mai kuu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6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juuni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endParaRPr lang="et-EE" altLang="et-EE" sz="3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05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* </a:t>
            </a:r>
            <a:r>
              <a:rPr lang="et-EE" altLang="et-EE" sz="1050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05.2023 seisuga </a:t>
            </a:r>
            <a:r>
              <a:rPr lang="et-EE" altLang="et-EE" sz="105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t-EE" altLang="et-EE" sz="1050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tehingute </a:t>
            </a:r>
            <a:r>
              <a:rPr lang="et-EE" altLang="et-EE" sz="1050" i="1" dirty="0">
                <a:latin typeface="Helvetica" panose="020B0604020202020204" pitchFamily="34" charset="0"/>
                <a:cs typeface="Helvetica" panose="020B0604020202020204" pitchFamily="34" charset="0"/>
              </a:rPr>
              <a:t>hindasid puudutavad andmed kuvatakse Maa-ameti hinnastatistikas vaid juhul, kui on toimunud vähemalt 5 </a:t>
            </a:r>
            <a:r>
              <a:rPr lang="et-EE" altLang="et-EE" sz="1050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tehingut)</a:t>
            </a:r>
            <a:endParaRPr lang="et-EE" altLang="et-EE" sz="1050"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438" y="1134142"/>
            <a:ext cx="8280000" cy="56301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0"/>
            <a:ext cx="5292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 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(detsember 2022):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-1%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(juuli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2009): 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346%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kuuga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+2%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 pakkumishinna ja tehinguhinna vahe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19%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kalleim tehing oli: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834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000 € 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</a:t>
            </a:r>
            <a:r>
              <a:rPr lang="fi-FI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aasta</a:t>
            </a:r>
            <a:r>
              <a:rPr lang="fi-FI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keskmise</a:t>
            </a:r>
            <a:r>
              <a:rPr lang="fi-FI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tehinguhinna muutus</a:t>
            </a:r>
            <a:r>
              <a:rPr lang="fi-FI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: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+7%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947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</a:t>
            </a:r>
            <a:r>
              <a:rPr lang="et-EE" altLang="et-EE" sz="1200" dirty="0">
                <a:latin typeface="Helvetica" panose="020B0604020202020204" pitchFamily="34" charset="0"/>
                <a:cs typeface="Helvetica" panose="020B0604020202020204" pitchFamily="34" charset="0"/>
              </a:rPr>
              <a:t>kuu tehingute arv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808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795" y="1663427"/>
            <a:ext cx="8280000" cy="50404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0" y="11113"/>
            <a:ext cx="52927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b="1" dirty="0" smtClean="0">
                <a:solidFill>
                  <a:srgbClr val="144C1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Tehinguhind on muutunud võrreldes: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hinnatipuga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(mai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2023): </a:t>
            </a:r>
            <a:r>
              <a:rPr lang="et-EE" altLang="et-EE" sz="1200" b="1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+2%</a:t>
            </a:r>
            <a:endParaRPr lang="et-EE" altLang="et-EE" sz="1200" b="1" dirty="0" smtClean="0">
              <a:solidFill>
                <a:srgbClr val="FF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põhjaga (jaanuar 2010): +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284%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kuuga: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+2%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aasta pakkumishinna ja tehinguhinna vahe: 13%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kuu kalleim tehing oli: 1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834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000 €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viimase aasta keskmise tehinguhinna muutus: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+10%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eelmise 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204</a:t>
            </a:r>
            <a:endParaRPr lang="et-EE" altLang="et-EE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selle kuu tehingute arv: </a:t>
            </a:r>
            <a:r>
              <a:rPr lang="et-EE" altLang="et-EE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194</a:t>
            </a:r>
            <a:endParaRPr lang="et-EE" altLang="et-EE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80" y="1588124"/>
            <a:ext cx="8280000" cy="50404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69920</TotalTime>
  <Words>2043</Words>
  <Application>Microsoft Office PowerPoint</Application>
  <PresentationFormat>On-screen Show (4:3)</PresentationFormat>
  <Paragraphs>251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Dax</vt:lpstr>
      <vt:lpstr>Helvetica</vt:lpstr>
      <vt:lpstr>Office Theme</vt:lpstr>
      <vt:lpstr>1_Office Theme</vt:lpstr>
      <vt:lpstr>KINNISVARATURU ÜLEVAADE   JUUNI 2023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 Riikoja</dc:creator>
  <cp:lastModifiedBy>Kairi Teesalu</cp:lastModifiedBy>
  <cp:revision>3402</cp:revision>
  <cp:lastPrinted>2018-12-04T11:42:09Z</cp:lastPrinted>
  <dcterms:created xsi:type="dcterms:W3CDTF">2014-02-26T11:52:42Z</dcterms:created>
  <dcterms:modified xsi:type="dcterms:W3CDTF">2023-07-05T12:41:26Z</dcterms:modified>
</cp:coreProperties>
</file>